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0" r:id="rId8"/>
    <p:sldId id="261" r:id="rId9"/>
    <p:sldId id="262" r:id="rId10"/>
    <p:sldId id="263" r:id="rId11"/>
    <p:sldId id="264" r:id="rId12"/>
    <p:sldId id="265" r:id="rId13"/>
    <p:sldId id="275" r:id="rId14"/>
    <p:sldId id="276" r:id="rId15"/>
    <p:sldId id="27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862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501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5844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7549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77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1697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6621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709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6045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834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8668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0A7A5-D643-4696-ADE5-9B71F303F849}" type="datetimeFigureOut">
              <a:rPr lang="pt-BR" smtClean="0"/>
              <a:t>15/02/2016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E8B39-0511-49C1-AE4B-00023049D6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000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76300" y="435739"/>
            <a:ext cx="104013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é uma plataforma para smartphones, baseada no sistema operacional Linux, que possui diversos componentes, com uma variada disponibilidade de bibliotecas e interface gráfica, além de disponibilizar ferramentas para a criação de aplicativos. (LECHETA, 2009 apud HUBSCH, 2012) O que atraiu o interesse da Google foi o objetivo do projeto que possui uma plataforma aberta aos fabricantes, assim deixando flexível e atualizável. Com intuito de permitir mobilidade ao usuário. Sua arquitetura é dividida em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Kernel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runtime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bibliotecas, framework e aplicativos.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539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87400" y="1210439"/>
            <a:ext cx="102489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Desenvolvendo para 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Existe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atualmente, cerca de três bilhões de pessoas que estão utilizando dispositivos móveis pelo mundo, e 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é o sistema operacional mais utilizado para estes dispositivos. Aprender a desenvolver para essa plataforma significa uma estratégia de posicionamento no mercado da tecnologia. Se você quer começar a desenvolver em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terá que começar pelos conceitos básicos, entendendo a plataforma.</a:t>
            </a:r>
          </a:p>
        </p:txBody>
      </p:sp>
    </p:spTree>
    <p:extLst>
      <p:ext uri="{BB962C8B-B14F-4D97-AF65-F5344CB8AC3E}">
        <p14:creationId xmlns:p14="http://schemas.microsoft.com/office/powerpoint/2010/main" val="2421371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17500" y="783471"/>
            <a:ext cx="11633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GERENCIAMENTO DE THREADS, INTERRUPÇÕES, COMUNICAÇÃO</a:t>
            </a:r>
          </a:p>
          <a:p>
            <a:pPr algn="just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ENTRE PROCESSOS, CHAMADAS DE SISTEMA</a:t>
            </a:r>
          </a:p>
          <a:p>
            <a:pPr algn="just">
              <a:lnSpc>
                <a:spcPct val="150000"/>
              </a:lnSpc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possui um sistema bastante sofisticado de gerenciamento de threads. Possui uma thread única nas aplicações padrão e interface com o usuário, ou seja, que todas as tarefas de longa duração dentro de um aplicativo devem rodar em uma thread em segundo plano1.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Os aplicativos no sistema operacional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são o resultado da interação de quatro blocos de construção: </a:t>
            </a:r>
          </a:p>
          <a:p>
            <a:pPr algn="just">
              <a:lnSpc>
                <a:spcPct val="15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tividades (</a:t>
            </a:r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, ou todos os elementos da interface do aplicativo; </a:t>
            </a:r>
          </a:p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Serviços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, são tópicos que realizam todo o trabalho de fundo necessário à aplicação para executar sua tarefa; </a:t>
            </a:r>
          </a:p>
          <a:p>
            <a:pPr algn="just">
              <a:lnSpc>
                <a:spcPct val="150000"/>
              </a:lnSpc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eceptores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de transmissão (Broadcast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Receivers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), que são essencialmente os ouvintes que permitem que um aplicativo possa responder à eventos do sistema ou de aplicações; </a:t>
            </a:r>
          </a:p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Fornecedores de conteúdos (</a:t>
            </a:r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Providers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, que são conjuntos de dados que a aplicação disponibiliza para outras aplicações. O motivo para essa divisão é o incentivo à pratica de reuso de componentes¹.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99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08000" y="312341"/>
            <a:ext cx="11176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Interrupções, comunicação entre processos e chamadas de sistema </a:t>
            </a:r>
            <a:endParaRPr lang="pt-B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Funciona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assim: uma aplicação dispara os eventos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onCreate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onStart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onResume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quando é iniciada. Então se em algum momento uma outra janela cobre qualquer parte da aplicação o evento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onPause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é disparado. Uma vez acionado o evento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onPause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se toda a aplicação não está mais visível, o evento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onStop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pode ser chamado seguido pelo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onDestroy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fechando totalmente a aplicação. No entanto,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onStop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onDestroy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nem são chamados se os recursos do sistema estiverem escassos, pois neste caso o sistema operacional pode simplesmente matar a aplicação. A figura 4 mostra o ciclo de vida de uma atividade em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17217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74" y="415925"/>
            <a:ext cx="5788447" cy="620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273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62000" y="351641"/>
            <a:ext cx="107569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onCreate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() - 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É a primeira função a ser executada em uma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Geralmente é a responsável por carregar os layouts XML e outras operações de inicialização. 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É executada apenas uma vez.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onStart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() - 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É chamada imediatamente após 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onCreate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() – e também quando uma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que estava em background volta a ter foco.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62000" y="4098161"/>
            <a:ext cx="107569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onResume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() - 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Assim como 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onStart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(), é chamada na inicialização da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também quando uma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volta a ter foco. Qual a diferença entre as duas? 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onStart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() só é chamada quando 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não estava mais visível e volta a ter o foco, 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onResume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() é chamada nas “retomadas de foco”.</a:t>
            </a:r>
          </a:p>
        </p:txBody>
      </p:sp>
    </p:spTree>
    <p:extLst>
      <p:ext uri="{BB962C8B-B14F-4D97-AF65-F5344CB8AC3E}">
        <p14:creationId xmlns:p14="http://schemas.microsoft.com/office/powerpoint/2010/main" val="4155621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00100" y="407244"/>
            <a:ext cx="105918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onPause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() - 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É a primeira função a ser invocada quando 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perde o foco (isso ocorre quando uma nova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é iniciada).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onStop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 - 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Só é chamada quando 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fica completamente encoberta por outra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onDestroy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 - 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última função a ser executada. Depois dela, 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é considerada “morta” – ou seja,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pode mais ser relançada. Se o usuário voltar a requisitar essa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um novo objeto será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contruído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00100" y="5422057"/>
            <a:ext cx="10591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onRestart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pt-BR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 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Chamada imediatamente antes da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onStart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(), quando uma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volta a ter o foco</a:t>
            </a:r>
          </a:p>
        </p:txBody>
      </p:sp>
    </p:spTree>
    <p:extLst>
      <p:ext uri="{BB962C8B-B14F-4D97-AF65-F5344CB8AC3E}">
        <p14:creationId xmlns:p14="http://schemas.microsoft.com/office/powerpoint/2010/main" val="2117452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76300" y="802839"/>
            <a:ext cx="10541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GERENCIAMENTO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DE MEMÓRIA </a:t>
            </a:r>
            <a:endParaRPr lang="pt-B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uso de memória é geralmente limitado a 16 MB em aplicações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Essa característica se dá pela capacidade contida em um dispositivo móvel. Quanto mais aplicações 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puder manter na memória, mais rápido ele será para o usuário quando este precisar trocar entre aplicações. Então, as aplicações devem preferencialmente usar o mínimo de memória possível para garantir várias aplicações rodando ao mesmo tempo sem que sejam finalizadas. </a:t>
            </a:r>
          </a:p>
        </p:txBody>
      </p:sp>
    </p:spTree>
    <p:extLst>
      <p:ext uri="{BB962C8B-B14F-4D97-AF65-F5344CB8AC3E}">
        <p14:creationId xmlns:p14="http://schemas.microsoft.com/office/powerpoint/2010/main" val="1815217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44600" y="876638"/>
            <a:ext cx="97663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Os aplicativos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são escritos na linguagem Java, os códigos são compilados com os arquivos de recursos e configuração gerando um arquivo do tipo .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apk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este arquivo pode ser instalado através da ferramenta chamada AAPT (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Asset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Tool ), que faz o gerenciamento dos pacotes e instala os arquivos .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apk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no sistema (GOOGLE INC., 2012).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Além disso, não requer nenhum código para alocar ou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desalocar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memória já que possui 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garbage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collector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que gerencia essa questão de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alocamento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desalocamento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de memória automaticamente. </a:t>
            </a:r>
          </a:p>
        </p:txBody>
      </p:sp>
    </p:spTree>
    <p:extLst>
      <p:ext uri="{BB962C8B-B14F-4D97-AF65-F5344CB8AC3E}">
        <p14:creationId xmlns:p14="http://schemas.microsoft.com/office/powerpoint/2010/main" val="1396860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82675" y="3286036"/>
            <a:ext cx="10026650" cy="1685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IDE (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Integrate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XCode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desenvolvida pela Apple é a responsável pelo desenvolvimento para iOS, enquanto o desenvolvimento para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é feito a partir da popular IDE Eclipse. </a:t>
            </a:r>
          </a:p>
        </p:txBody>
      </p:sp>
      <p:sp>
        <p:nvSpPr>
          <p:cNvPr id="3" name="Retângulo 2"/>
          <p:cNvSpPr/>
          <p:nvPr/>
        </p:nvSpPr>
        <p:spPr>
          <a:xfrm>
            <a:off x="1035050" y="960735"/>
            <a:ext cx="10121900" cy="1685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os aplicativos para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nada mais são do que aplicativos</a:t>
            </a: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Java que passaram por uma otimização, se transformando em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bytecodes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Dalvik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380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660400"/>
            <a:ext cx="6314623" cy="594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594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iselvagem.com.br/wp-content/uploads/2011/10/Arquitetura-Androi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775" y="468312"/>
            <a:ext cx="7743825" cy="6222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428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4026" y="285234"/>
            <a:ext cx="3950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0" i="0" dirty="0" smtClean="0">
                <a:solidFill>
                  <a:srgbClr val="555555"/>
                </a:solidFill>
                <a:effectLst/>
                <a:latin typeface="lucida grande"/>
              </a:rPr>
              <a:t>Alguns ciclos de vida em sua </a:t>
            </a:r>
            <a:r>
              <a:rPr lang="pt-BR" b="0" i="0" dirty="0" err="1" smtClean="0">
                <a:solidFill>
                  <a:srgbClr val="555555"/>
                </a:solidFill>
                <a:effectLst/>
                <a:latin typeface="lucida grande"/>
              </a:rPr>
              <a:t>acitivty</a:t>
            </a:r>
            <a:r>
              <a:rPr lang="pt-BR" b="0" i="0" dirty="0" smtClean="0">
                <a:solidFill>
                  <a:srgbClr val="555555"/>
                </a:solidFill>
                <a:effectLst/>
                <a:latin typeface="lucida grande"/>
              </a:rPr>
              <a:t>.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1500" y="744536"/>
            <a:ext cx="5702300" cy="6039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4429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033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662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3500" y="1232238"/>
            <a:ext cx="965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Nível zero – 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Kernel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No nível zero, temos a base da pilha, ou seja, 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Kernel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(Linux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Kernel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), para desenvolvê-la foi utilizado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 Sistema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Operacional Linux.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Nele encontraremos os programas de gerenciamento de memória, configurações de segurança e vários drivers de hardware.</a:t>
            </a:r>
          </a:p>
        </p:txBody>
      </p:sp>
    </p:spTree>
    <p:extLst>
      <p:ext uri="{BB962C8B-B14F-4D97-AF65-F5344CB8AC3E}">
        <p14:creationId xmlns:p14="http://schemas.microsoft.com/office/powerpoint/2010/main" val="120068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98500" y="1090643"/>
            <a:ext cx="1092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Nível 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1 - </a:t>
            </a:r>
            <a:r>
              <a:rPr 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RunTime</a:t>
            </a:r>
            <a:endParaRPr lang="pt-B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 nível um, temos as camadas de bibliotecas (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e tempo de execução (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RunTime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camada de biblioteca é um conjunto de instruções que dizem ao dispositivo como lidar com diferentes tipos de dados, incluindo um conjunto de biblioteca C / C + + usadas por diversos componentes do sistema e são expostas a desenvolvedores através da estrutura de aplicativo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18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28700" y="1460838"/>
            <a:ext cx="10388600" cy="2793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possui um conjunto de bibliotecas, disponíveis para a criação 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seus aplicativos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como a System C Library, Media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Surface Manager,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Lib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Webcore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SGL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3D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Freetype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SQLite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Tais bibliotecas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permitem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a manipulação de vídeos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imagens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sons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animações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banco de dados, etc. </a:t>
            </a:r>
          </a:p>
        </p:txBody>
      </p:sp>
    </p:spTree>
    <p:extLst>
      <p:ext uri="{BB962C8B-B14F-4D97-AF65-F5344CB8AC3E}">
        <p14:creationId xmlns:p14="http://schemas.microsoft.com/office/powerpoint/2010/main" val="22088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58900" y="1876336"/>
            <a:ext cx="9601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RunTime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(Execução)</a:t>
            </a:r>
          </a:p>
          <a:p>
            <a:pPr>
              <a:lnSpc>
                <a:spcPct val="150000"/>
              </a:lnSpc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camada de tempo de execução inclui um conjunto de bibliotecas do núcleo Java (Core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). Para desenvolver aplicações para 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os programadores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utilizam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linguagem de programação Java, nesta camada encontraremos a Máquina Virtual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Dalvik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(DVM).</a:t>
            </a:r>
          </a:p>
          <a:p>
            <a:pPr>
              <a:lnSpc>
                <a:spcPct val="150000"/>
              </a:lnSpc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76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27100" y="655241"/>
            <a:ext cx="10096500" cy="5563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usa a máquinas virtuais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Dalvik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para rodar cada aplicação com seu próprio processo. Isso é importante por algumas razões: nenhuma aplicação é dependente de outra e se uma aplicação parar, ela não afeta quaisquer outras aplicações rodando no dispositivo e isso simplifica o gerenciamento de memória, pois a máquina virtual está baseada em registradores e desenvolvida de forma otimizada para requerer pouca memória e permitir que múltiplas instâncias executem ao mesmo tempo.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Ao contrário do que se afirma, que 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Dalvik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é uma máquina virtual Java, isso não é verdadeiro, pois ela executa seu próprio tipo de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bytecodes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5265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625600" y="1194138"/>
            <a:ext cx="8686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Nível 2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Framework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nível dois, temos a camada de framework de aplicação (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Framework), programas que gerenciam as aplicações básicas do telefone.  Os desenvolvedores têm acesso total ao framework como um conjunto de ferramentas básicas com o qual poderá construir ferramentas mais complexas.</a:t>
            </a:r>
          </a:p>
        </p:txBody>
      </p:sp>
    </p:spTree>
    <p:extLst>
      <p:ext uri="{BB962C8B-B14F-4D97-AF65-F5344CB8AC3E}">
        <p14:creationId xmlns:p14="http://schemas.microsoft.com/office/powerpoint/2010/main" val="1024108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70000" y="1308438"/>
            <a:ext cx="94869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Nível 3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amada de Aplicações 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nível três, temos a camada de aplicações e as funções básicas do dispositivo.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Esta é a camada de interação entre o usuário e o dispositivo móvel, nela encontramos aplicativos cliente de e-mail, programa de SMS, calendário, mapas, navegador, contatos entre outros.</a:t>
            </a:r>
          </a:p>
        </p:txBody>
      </p:sp>
    </p:spTree>
    <p:extLst>
      <p:ext uri="{BB962C8B-B14F-4D97-AF65-F5344CB8AC3E}">
        <p14:creationId xmlns:p14="http://schemas.microsoft.com/office/powerpoint/2010/main" val="36079246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1094</Words>
  <Application>Microsoft Office PowerPoint</Application>
  <PresentationFormat>Widescreen</PresentationFormat>
  <Paragraphs>54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lucida grande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Telefonica S.A.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VITOR FIRMINO</dc:creator>
  <cp:lastModifiedBy>VITOR FIRMINO</cp:lastModifiedBy>
  <cp:revision>16</cp:revision>
  <dcterms:created xsi:type="dcterms:W3CDTF">2016-02-15T10:45:02Z</dcterms:created>
  <dcterms:modified xsi:type="dcterms:W3CDTF">2016-02-15T13:37:10Z</dcterms:modified>
</cp:coreProperties>
</file>